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6" r:id="rId4"/>
    <p:sldId id="277" r:id="rId5"/>
    <p:sldId id="278" r:id="rId6"/>
    <p:sldId id="280" r:id="rId7"/>
    <p:sldId id="279" r:id="rId8"/>
    <p:sldId id="281" r:id="rId9"/>
    <p:sldId id="282" r:id="rId10"/>
    <p:sldId id="283" r:id="rId11"/>
    <p:sldId id="284" r:id="rId12"/>
    <p:sldId id="293" r:id="rId13"/>
    <p:sldId id="285" r:id="rId14"/>
    <p:sldId id="286" r:id="rId15"/>
    <p:sldId id="289" r:id="rId16"/>
    <p:sldId id="287" r:id="rId17"/>
    <p:sldId id="290" r:id="rId18"/>
    <p:sldId id="291" r:id="rId19"/>
    <p:sldId id="292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3"/>
    <p:restoredTop sz="96732"/>
  </p:normalViewPr>
  <p:slideViewPr>
    <p:cSldViewPr snapToGrid="0" snapToObjects="1">
      <p:cViewPr varScale="1">
        <p:scale>
          <a:sx n="61" d="100"/>
          <a:sy n="61" d="100"/>
        </p:scale>
        <p:origin x="30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6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8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9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6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times.com/local/lanow/la-me-ln-bad-air-days-20171115-story.html" TargetMode="External"/><Relationship Id="rId13" Type="http://schemas.openxmlformats.org/officeDocument/2006/relationships/hyperlink" Target="https://greencitysolutions.de/en/solutions/#section1bottom" TargetMode="External"/><Relationship Id="rId3" Type="http://schemas.openxmlformats.org/officeDocument/2006/relationships/hyperlink" Target="mailto:djmorcode@gmail.com" TargetMode="External"/><Relationship Id="rId7" Type="http://schemas.openxmlformats.org/officeDocument/2006/relationships/hyperlink" Target="https://www.epa.gov/outdoor-air-quality-data/download-daily-data" TargetMode="External"/><Relationship Id="rId12" Type="http://schemas.openxmlformats.org/officeDocument/2006/relationships/hyperlink" Target="https://www.epa.gov/sites/production/files/2015-10/documents/20151001_air_quality_index_updates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pa.gov/outdoor-air-quality-data/air-quality-index-daily-values-report" TargetMode="External"/><Relationship Id="rId11" Type="http://schemas.openxmlformats.org/officeDocument/2006/relationships/hyperlink" Target="https://www.epa.gov/indoor-air-quality-iaq/ozone-generators-are-sold-air-cleaners#harmful-ozone" TargetMode="External"/><Relationship Id="rId5" Type="http://schemas.openxmlformats.org/officeDocument/2006/relationships/image" Target="../media/image19.png"/><Relationship Id="rId15" Type="http://schemas.openxmlformats.org/officeDocument/2006/relationships/hyperlink" Target="https://www.researchgate.net/profile/Marco_Casini3/publication/319561397_Green_Technology_for_Smart_Cities/links/59ba231c0f7e9bc4ca3e0ffe/Green-Technology-for-Smart-Cities.pdf" TargetMode="External"/><Relationship Id="rId10" Type="http://schemas.openxmlformats.org/officeDocument/2006/relationships/hyperlink" Target="https://www.fs.fed.us/ne/newtown_square/publications/other_publishers/OCR/ne_2006_nowak001.pdf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://www.lung.org/our-initiatives/healthy-air/outdoor/air-pollution/ozone.html" TargetMode="External"/><Relationship Id="rId14" Type="http://schemas.openxmlformats.org/officeDocument/2006/relationships/hyperlink" Target="https://www.stefanoboeriarchitetti.net/en/project/vertical-fores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9C3D0-918C-C342-8540-E404E4FC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19" name="Decreasing Ozone in Los Angeles"/>
          <p:cNvSpPr>
            <a:spLocks noGrp="1"/>
          </p:cNvSpPr>
          <p:nvPr>
            <p:ph type="ctrTitle"/>
          </p:nvPr>
        </p:nvSpPr>
        <p:spPr>
          <a:xfrm>
            <a:off x="4489036" y="5489106"/>
            <a:ext cx="14716126" cy="3616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b="1" dirty="0">
                <a:solidFill>
                  <a:schemeClr val="tx1"/>
                </a:solidFill>
                <a:latin typeface="Garamond" panose="02020404030301010803" pitchFamily="18" charset="0"/>
              </a:rPr>
              <a:t>Decreasing Ozone in Los Angeles</a:t>
            </a:r>
          </a:p>
        </p:txBody>
      </p:sp>
      <p:sp>
        <p:nvSpPr>
          <p:cNvPr id="120" name="By Deven Morris"/>
          <p:cNvSpPr>
            <a:spLocks noGrp="1"/>
          </p:cNvSpPr>
          <p:nvPr>
            <p:ph type="subTitle" sz="quarter" idx="1"/>
          </p:nvPr>
        </p:nvSpPr>
        <p:spPr>
          <a:xfrm>
            <a:off x="9181079" y="9821155"/>
            <a:ext cx="5332039" cy="15894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By </a:t>
            </a:r>
            <a:r>
              <a:rPr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Deven</a:t>
            </a:r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Morris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Next Steps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elve further into sites with high, increasing rates of Ozone concentration…">
            <a:extLst>
              <a:ext uri="{FF2B5EF4-FFF2-40B4-BE49-F238E27FC236}">
                <a16:creationId xmlns:a16="http://schemas.microsoft.com/office/drawing/2014/main" id="{0F285B60-5018-BB45-B4AB-DE05C5D49418}"/>
              </a:ext>
            </a:extLst>
          </p:cNvPr>
          <p:cNvSpPr/>
          <p:nvPr/>
        </p:nvSpPr>
        <p:spPr>
          <a:xfrm>
            <a:off x="13713101" y="10433622"/>
            <a:ext cx="687848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Apply to other cities</a:t>
            </a:r>
            <a:endParaRPr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EA81A-22D1-6C4F-B948-A88D88415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78" y="5322921"/>
            <a:ext cx="4217406" cy="421740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D92D8B-DD19-1545-AAE9-781F20A77B64}"/>
              </a:ext>
            </a:extLst>
          </p:cNvPr>
          <p:cNvSpPr/>
          <p:nvPr/>
        </p:nvSpPr>
        <p:spPr>
          <a:xfrm>
            <a:off x="4031318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29A42-60A0-EE42-B3F6-6E9970C809E2}"/>
              </a:ext>
            </a:extLst>
          </p:cNvPr>
          <p:cNvSpPr/>
          <p:nvPr/>
        </p:nvSpPr>
        <p:spPr>
          <a:xfrm>
            <a:off x="3665681" y="10485558"/>
            <a:ext cx="6389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Investigate Causes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C04D70-6CA8-384C-B31F-19573E09BDF3}"/>
              </a:ext>
            </a:extLst>
          </p:cNvPr>
          <p:cNvSpPr/>
          <p:nvPr/>
        </p:nvSpPr>
        <p:spPr>
          <a:xfrm>
            <a:off x="14323440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D2E82-0211-C346-990F-A56FA09FF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t="6477" r="6737"/>
          <a:stretch/>
        </p:blipFill>
        <p:spPr>
          <a:xfrm>
            <a:off x="15455426" y="5599828"/>
            <a:ext cx="3430451" cy="37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15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-1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0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Thank You!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4D05AE5D-5659-814A-85C2-C6C20E021CF3}"/>
              </a:ext>
            </a:extLst>
          </p:cNvPr>
          <p:cNvSpPr/>
          <p:nvPr/>
        </p:nvSpPr>
        <p:spPr>
          <a:xfrm>
            <a:off x="9097447" y="5620953"/>
            <a:ext cx="6385147" cy="3859395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Deven Morris…">
            <a:extLst>
              <a:ext uri="{FF2B5EF4-FFF2-40B4-BE49-F238E27FC236}">
                <a16:creationId xmlns:a16="http://schemas.microsoft.com/office/drawing/2014/main" id="{BF184575-643E-1F4D-B093-C517D404ADAE}"/>
              </a:ext>
            </a:extLst>
          </p:cNvPr>
          <p:cNvSpPr/>
          <p:nvPr/>
        </p:nvSpPr>
        <p:spPr>
          <a:xfrm>
            <a:off x="9137400" y="5708901"/>
            <a:ext cx="6305240" cy="368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Deven</a:t>
            </a: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Morris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u="sng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djmorcode@gmail.com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913-710-7753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djmor12/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</a:t>
            </a: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/</a:t>
            </a:r>
          </a:p>
        </p:txBody>
      </p:sp>
      <p:pic>
        <p:nvPicPr>
          <p:cNvPr id="9" name="linkedin.png" descr="linkedin.png">
            <a:extLst>
              <a:ext uri="{FF2B5EF4-FFF2-40B4-BE49-F238E27FC236}">
                <a16:creationId xmlns:a16="http://schemas.microsoft.com/office/drawing/2014/main" id="{1260349B-55D3-8B49-AC16-101DC040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45973" y="8606331"/>
            <a:ext cx="811021" cy="811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itHub-Mark-64px.png" descr="GitHub-Mark-64px.png">
            <a:extLst>
              <a:ext uri="{FF2B5EF4-FFF2-40B4-BE49-F238E27FC236}">
                <a16:creationId xmlns:a16="http://schemas.microsoft.com/office/drawing/2014/main" id="{2AF40465-A09E-9E40-8B6B-5ADFEAD02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07725" y="7848854"/>
            <a:ext cx="687517" cy="6875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7250D-60CB-C24C-8BEC-079BFCECB2FA}"/>
              </a:ext>
            </a:extLst>
          </p:cNvPr>
          <p:cNvSpPr txBox="1"/>
          <p:nvPr/>
        </p:nvSpPr>
        <p:spPr>
          <a:xfrm>
            <a:off x="3889054" y="11460054"/>
            <a:ext cx="18180472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6"/>
              </a:rPr>
              <a:t>Ozone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7"/>
              </a:rPr>
              <a:t>Ozone2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8"/>
              </a:rPr>
              <a:t>News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9"/>
              </a:rPr>
              <a:t>Hazards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 Research: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0"/>
              </a:rPr>
              <a:t>Abs. Rates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1"/>
              </a:rPr>
              <a:t>Generators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  <a:hlinkClick r:id="rId12"/>
              </a:rPr>
              <a:t>AQI</a:t>
            </a:r>
            <a:r>
              <a:rPr lang="en-US" sz="4000" dirty="0">
                <a:hlinkClick r:id="rId12"/>
              </a:rPr>
              <a:t> </a:t>
            </a:r>
            <a:endParaRPr lang="en-US" sz="4000" dirty="0"/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Green Tech</a:t>
            </a:r>
            <a:r>
              <a:rPr lang="en-US" sz="4000" dirty="0"/>
              <a:t>: </a:t>
            </a:r>
            <a:r>
              <a:rPr lang="en-US" sz="4000" dirty="0">
                <a:hlinkClick r:id="rId13"/>
              </a:rPr>
              <a:t>CityTree</a:t>
            </a:r>
            <a:r>
              <a:rPr lang="en-US" sz="4000" dirty="0"/>
              <a:t>, </a:t>
            </a:r>
            <a:r>
              <a:rPr lang="en-US" sz="4000" dirty="0">
                <a:hlinkClick r:id="rId14"/>
              </a:rPr>
              <a:t>Vertical Forest</a:t>
            </a:r>
            <a:r>
              <a:rPr lang="en-US" sz="4000" dirty="0"/>
              <a:t>, </a:t>
            </a:r>
            <a:r>
              <a:rPr lang="en-US" sz="4000" dirty="0">
                <a:hlinkClick r:id="rId15"/>
              </a:rPr>
              <a:t>General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40B2CDD0-36BF-8B4D-AF03-19AB3F9C8BAE}"/>
              </a:ext>
            </a:extLst>
          </p:cNvPr>
          <p:cNvSpPr/>
          <p:nvPr/>
        </p:nvSpPr>
        <p:spPr>
          <a:xfrm>
            <a:off x="3833706" y="11460054"/>
            <a:ext cx="18235820" cy="1375376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720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85C72A-0B36-A34B-A8E0-06C67504C26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1" r="16490"/>
          <a:stretch/>
        </p:blipFill>
        <p:spPr>
          <a:xfrm>
            <a:off x="2983756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2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L.A. Trend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Ozone ppb">
            <a:extLst>
              <a:ext uri="{FF2B5EF4-FFF2-40B4-BE49-F238E27FC236}">
                <a16:creationId xmlns:a16="http://schemas.microsoft.com/office/drawing/2014/main" id="{661496B6-852B-294A-9DE0-FC5138C8BAAE}"/>
              </a:ext>
            </a:extLst>
          </p:cNvPr>
          <p:cNvSpPr/>
          <p:nvPr/>
        </p:nvSpPr>
        <p:spPr>
          <a:xfrm rot="16200000">
            <a:off x="1301260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9" name="Year">
            <a:extLst>
              <a:ext uri="{FF2B5EF4-FFF2-40B4-BE49-F238E27FC236}">
                <a16:creationId xmlns:a16="http://schemas.microsoft.com/office/drawing/2014/main" id="{E684028F-98A4-1841-A08A-4A57B189A60D}"/>
              </a:ext>
            </a:extLst>
          </p:cNvPr>
          <p:cNvSpPr/>
          <p:nvPr/>
        </p:nvSpPr>
        <p:spPr>
          <a:xfrm>
            <a:off x="11003044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BF9B9-211D-B745-8A97-CA79A0DD8612}"/>
              </a:ext>
            </a:extLst>
          </p:cNvPr>
          <p:cNvSpPr txBox="1"/>
          <p:nvPr/>
        </p:nvSpPr>
        <p:spPr>
          <a:xfrm>
            <a:off x="19876269" y="3484603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Very 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22E99-10AD-DA46-9FA4-AF0D95C95978}"/>
              </a:ext>
            </a:extLst>
          </p:cNvPr>
          <p:cNvSpPr txBox="1"/>
          <p:nvPr/>
        </p:nvSpPr>
        <p:spPr>
          <a:xfrm>
            <a:off x="19876269" y="5366068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93423-2874-7144-B389-BDAAFC4D8F43}"/>
              </a:ext>
            </a:extLst>
          </p:cNvPr>
          <p:cNvSpPr txBox="1"/>
          <p:nvPr/>
        </p:nvSpPr>
        <p:spPr>
          <a:xfrm>
            <a:off x="19876269" y="6534696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7096634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805472" y="910161"/>
            <a:ext cx="12773055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lot1up.mov">
            <a:hlinkClick r:id="" action="ppaction://media"/>
            <a:extLst>
              <a:ext uri="{FF2B5EF4-FFF2-40B4-BE49-F238E27FC236}">
                <a16:creationId xmlns:a16="http://schemas.microsoft.com/office/drawing/2014/main" id="{2CF7125E-EF78-F44B-9E04-A3F2289C0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1152" y="4125487"/>
            <a:ext cx="15071895" cy="79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6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020624" y="910161"/>
            <a:ext cx="12342749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lot2downward.mov">
            <a:hlinkClick r:id="" action="ppaction://media"/>
            <a:extLst>
              <a:ext uri="{FF2B5EF4-FFF2-40B4-BE49-F238E27FC236}">
                <a16:creationId xmlns:a16="http://schemas.microsoft.com/office/drawing/2014/main" id="{9EFC319C-F2BD-524F-9C24-1A49DE861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8538" y="4649227"/>
            <a:ext cx="14946922" cy="70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25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160403" y="910161"/>
            <a:ext cx="12063191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 Components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Latrendcomp.png" descr="OzLatrendcomp.png">
            <a:extLst>
              <a:ext uri="{FF2B5EF4-FFF2-40B4-BE49-F238E27FC236}">
                <a16:creationId xmlns:a16="http://schemas.microsoft.com/office/drawing/2014/main" id="{4C16CE5E-8B22-504E-A51D-260A59330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r="187" b="33340"/>
          <a:stretch>
            <a:fillRect/>
          </a:stretch>
        </p:blipFill>
        <p:spPr>
          <a:xfrm>
            <a:off x="5447184" y="3871232"/>
            <a:ext cx="13489630" cy="90312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08472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711342" y="910161"/>
            <a:ext cx="12961314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 Trend: 3 </a:t>
            </a:r>
            <a:r>
              <a:rPr lang="en-US" sz="88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CityTrees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Comp3CT.png" descr="OzComp3CT.png">
            <a:extLst>
              <a:ext uri="{FF2B5EF4-FFF2-40B4-BE49-F238E27FC236}">
                <a16:creationId xmlns:a16="http://schemas.microsoft.com/office/drawing/2014/main" id="{9D68F40A-90B7-A647-AEAA-49D801A52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66523"/>
          <a:stretch>
            <a:fillRect/>
          </a:stretch>
        </p:blipFill>
        <p:spPr>
          <a:xfrm>
            <a:off x="1654350" y="4941277"/>
            <a:ext cx="20432544" cy="6856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50183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392767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1081647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2979858" y="3406815"/>
            <a:ext cx="4765647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Vertical Forest</a:t>
            </a:r>
          </a:p>
        </p:txBody>
      </p:sp>
      <p:pic>
        <p:nvPicPr>
          <p:cNvPr id="10" name="Screen Shot 2018-06-22 at 8.52.57 AM.png" descr="Screen Shot 2018-06-22 at 8.52.57 AM.png">
            <a:extLst>
              <a:ext uri="{FF2B5EF4-FFF2-40B4-BE49-F238E27FC236}">
                <a16:creationId xmlns:a16="http://schemas.microsoft.com/office/drawing/2014/main" id="{B4DE797F-EAA7-634E-9E46-019E4D87D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64784" y="4437030"/>
            <a:ext cx="12489563" cy="8866549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11" name="Oval">
            <a:extLst>
              <a:ext uri="{FF2B5EF4-FFF2-40B4-BE49-F238E27FC236}">
                <a16:creationId xmlns:a16="http://schemas.microsoft.com/office/drawing/2014/main" id="{223A60AB-FF7E-2C4E-9E68-EAD33A4F6C4B}"/>
              </a:ext>
            </a:extLst>
          </p:cNvPr>
          <p:cNvSpPr/>
          <p:nvPr/>
        </p:nvSpPr>
        <p:spPr>
          <a:xfrm>
            <a:off x="19706158" y="6480915"/>
            <a:ext cx="487053" cy="508408"/>
          </a:xfrm>
          <a:prstGeom prst="ellipse">
            <a:avLst/>
          </a:prstGeom>
          <a:ln w="88900">
            <a:solidFill>
              <a:srgbClr val="F2FF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8C9A4-82D5-294D-A3D1-02EB681A90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0" t="1045" r="23393" b="-1045"/>
          <a:stretch/>
        </p:blipFill>
        <p:spPr>
          <a:xfrm>
            <a:off x="1909483" y="4506839"/>
            <a:ext cx="8471647" cy="87967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787772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Ozonetrend.png" descr="Ozonetrend.png">
            <a:extLst>
              <a:ext uri="{FF2B5EF4-FFF2-40B4-BE49-F238E27FC236}">
                <a16:creationId xmlns:a16="http://schemas.microsoft.com/office/drawing/2014/main" id="{46D75851-CBA0-AF45-9394-87EC4C295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9799" y="3651580"/>
            <a:ext cx="16664400" cy="99299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60094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onecompVT.png" descr="ozonecompVT.png">
            <a:extLst>
              <a:ext uri="{FF2B5EF4-FFF2-40B4-BE49-F238E27FC236}">
                <a16:creationId xmlns:a16="http://schemas.microsoft.com/office/drawing/2014/main" id="{755009D9-58EC-6D4E-B1FA-18DBC439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33290"/>
          <a:stretch>
            <a:fillRect/>
          </a:stretch>
        </p:blipFill>
        <p:spPr>
          <a:xfrm>
            <a:off x="5180376" y="3912698"/>
            <a:ext cx="14023246" cy="93780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8532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Hazards of Ozone</a:t>
            </a:r>
          </a:p>
        </p:txBody>
      </p:sp>
      <p:pic>
        <p:nvPicPr>
          <p:cNvPr id="125" name="Screen Shot 2018-06-21 at 4.53.47 PM.png" descr="Screen Shot 2018-06-21 at 4.53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3769" y="4657497"/>
            <a:ext cx="16438161" cy="156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18-06-22 at 10.09.58 AM.png" descr="Screen Shot 2018-06-22 at 10.09.5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769" y="6219623"/>
            <a:ext cx="16438161" cy="58218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D14372-9B03-5D40-835A-3F24DA210ED8}"/>
              </a:ext>
            </a:extLst>
          </p:cNvPr>
          <p:cNvSpPr/>
          <p:nvPr/>
        </p:nvSpPr>
        <p:spPr>
          <a:xfrm>
            <a:off x="3923769" y="4657496"/>
            <a:ext cx="16438162" cy="7383976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0621AB-2CC1-1547-AFA5-3A2BCA279475}"/>
              </a:ext>
            </a:extLst>
          </p:cNvPr>
          <p:cNvSpPr>
            <a:spLocks/>
          </p:cNvSpPr>
          <p:nvPr/>
        </p:nvSpPr>
        <p:spPr>
          <a:xfrm>
            <a:off x="6021572" y="7146574"/>
            <a:ext cx="2445487" cy="404038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3D70490-2959-4541-962A-6DB94D7904B4}"/>
              </a:ext>
            </a:extLst>
          </p:cNvPr>
          <p:cNvSpPr>
            <a:spLocks/>
          </p:cNvSpPr>
          <p:nvPr/>
        </p:nvSpPr>
        <p:spPr>
          <a:xfrm>
            <a:off x="7074090" y="7781749"/>
            <a:ext cx="1666498" cy="481285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9C2FCF-016F-C947-9062-06C85EB2D666}"/>
              </a:ext>
            </a:extLst>
          </p:cNvPr>
          <p:cNvSpPr>
            <a:spLocks/>
          </p:cNvSpPr>
          <p:nvPr/>
        </p:nvSpPr>
        <p:spPr>
          <a:xfrm>
            <a:off x="7074090" y="8524490"/>
            <a:ext cx="2957416" cy="484286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Area Concerned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2884A361-795A-A745-8813-C013DDBB4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-365" r="-343"/>
          <a:stretch/>
        </p:blipFill>
        <p:spPr>
          <a:xfrm>
            <a:off x="2999232" y="3595003"/>
            <a:ext cx="13596409" cy="9776166"/>
          </a:xfrm>
          <a:prstGeom prst="rect">
            <a:avLst/>
          </a:prstGeom>
          <a:ln w="12700">
            <a:miter lim="400000"/>
          </a:ln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D60A1B-522B-224A-822B-08E3B3DA7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107" y="6372786"/>
            <a:ext cx="1070706" cy="1070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31365-F480-D743-B5CB-24A4CF9A2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566" y="5134705"/>
            <a:ext cx="1090247" cy="1090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0CBD7C-94CD-1144-A15D-E376DC934C33}"/>
              </a:ext>
            </a:extLst>
          </p:cNvPr>
          <p:cNvSpPr txBox="1"/>
          <p:nvPr/>
        </p:nvSpPr>
        <p:spPr>
          <a:xfrm>
            <a:off x="18894813" y="5146028"/>
            <a:ext cx="3871252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Problematic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75006-9AFB-654B-A768-CC767BFF410F}"/>
              </a:ext>
            </a:extLst>
          </p:cNvPr>
          <p:cNvSpPr txBox="1"/>
          <p:nvPr/>
        </p:nvSpPr>
        <p:spPr>
          <a:xfrm>
            <a:off x="18894813" y="6375893"/>
            <a:ext cx="181139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Okay</a:t>
            </a:r>
          </a:p>
        </p:txBody>
      </p:sp>
    </p:spTree>
    <p:extLst>
      <p:ext uri="{BB962C8B-B14F-4D97-AF65-F5344CB8AC3E}">
        <p14:creationId xmlns:p14="http://schemas.microsoft.com/office/powerpoint/2010/main" val="1455204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46A3E72-E26A-6245-AC97-5E39308781C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1" r="16855"/>
          <a:stretch/>
        </p:blipFill>
        <p:spPr>
          <a:xfrm>
            <a:off x="2989182" y="3464170"/>
            <a:ext cx="17007840" cy="9875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Data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Ozone ppb">
            <a:extLst>
              <a:ext uri="{FF2B5EF4-FFF2-40B4-BE49-F238E27FC236}">
                <a16:creationId xmlns:a16="http://schemas.microsoft.com/office/drawing/2014/main" id="{4CC69667-F77B-4246-A596-5657CB5C990D}"/>
              </a:ext>
            </a:extLst>
          </p:cNvPr>
          <p:cNvSpPr/>
          <p:nvPr/>
        </p:nvSpPr>
        <p:spPr>
          <a:xfrm rot="16200000">
            <a:off x="1324271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DEBE9D95-4807-B942-B45F-434351640C98}"/>
              </a:ext>
            </a:extLst>
          </p:cNvPr>
          <p:cNvSpPr/>
          <p:nvPr/>
        </p:nvSpPr>
        <p:spPr>
          <a:xfrm>
            <a:off x="11026055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CCD98-AB8F-7A43-BFDA-2578A4F18725}"/>
              </a:ext>
            </a:extLst>
          </p:cNvPr>
          <p:cNvSpPr txBox="1"/>
          <p:nvPr/>
        </p:nvSpPr>
        <p:spPr>
          <a:xfrm>
            <a:off x="19944164" y="405101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B5C2B9-AFC2-354B-8094-F75C4477E7A5}"/>
              </a:ext>
            </a:extLst>
          </p:cNvPr>
          <p:cNvSpPr txBox="1"/>
          <p:nvPr/>
        </p:nvSpPr>
        <p:spPr>
          <a:xfrm>
            <a:off x="19944164" y="5538375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B3F8A6-37F5-DF4B-8AC6-C3C3BDE51319}"/>
              </a:ext>
            </a:extLst>
          </p:cNvPr>
          <p:cNvSpPr txBox="1"/>
          <p:nvPr/>
        </p:nvSpPr>
        <p:spPr>
          <a:xfrm>
            <a:off x="19944164" y="6804545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9405032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C431620-AF71-6744-A0A6-0788D1D8EEF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0" r="16529"/>
          <a:stretch/>
        </p:blipFill>
        <p:spPr>
          <a:xfrm>
            <a:off x="3007130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Ozone ppb">
            <a:extLst>
              <a:ext uri="{FF2B5EF4-FFF2-40B4-BE49-F238E27FC236}">
                <a16:creationId xmlns:a16="http://schemas.microsoft.com/office/drawing/2014/main" id="{E3B2537C-48FF-F545-9F5C-C076EDCC0D8C}"/>
              </a:ext>
            </a:extLst>
          </p:cNvPr>
          <p:cNvSpPr/>
          <p:nvPr/>
        </p:nvSpPr>
        <p:spPr>
          <a:xfrm rot="16200000">
            <a:off x="1324634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8" name="Year">
            <a:extLst>
              <a:ext uri="{FF2B5EF4-FFF2-40B4-BE49-F238E27FC236}">
                <a16:creationId xmlns:a16="http://schemas.microsoft.com/office/drawing/2014/main" id="{E03BE2E4-125C-604B-BC64-50C7E783E1EA}"/>
              </a:ext>
            </a:extLst>
          </p:cNvPr>
          <p:cNvSpPr/>
          <p:nvPr/>
        </p:nvSpPr>
        <p:spPr>
          <a:xfrm>
            <a:off x="11026418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B24BB5-03F6-C94B-B940-C389446D1C1D}"/>
              </a:ext>
            </a:extLst>
          </p:cNvPr>
          <p:cNvSpPr txBox="1"/>
          <p:nvPr/>
        </p:nvSpPr>
        <p:spPr>
          <a:xfrm>
            <a:off x="19944527" y="405101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Unhealthy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89BDF-9C15-E642-8217-F5D4E377866B}"/>
              </a:ext>
            </a:extLst>
          </p:cNvPr>
          <p:cNvSpPr txBox="1"/>
          <p:nvPr/>
        </p:nvSpPr>
        <p:spPr>
          <a:xfrm>
            <a:off x="19944527" y="5538375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9266C-B905-8C40-A94A-DCD443749D59}"/>
              </a:ext>
            </a:extLst>
          </p:cNvPr>
          <p:cNvSpPr txBox="1"/>
          <p:nvPr/>
        </p:nvSpPr>
        <p:spPr>
          <a:xfrm>
            <a:off x="19944527" y="6804545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</p:spTree>
    <p:extLst>
      <p:ext uri="{BB962C8B-B14F-4D97-AF65-F5344CB8AC3E}">
        <p14:creationId xmlns:p14="http://schemas.microsoft.com/office/powerpoint/2010/main" val="14759916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1" y="906592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Sites of Interest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9602F699-7069-EC43-BCC9-A32610D2D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8487" y="3403394"/>
            <a:ext cx="14272233" cy="10259851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6" name="Oval">
            <a:extLst>
              <a:ext uri="{FF2B5EF4-FFF2-40B4-BE49-F238E27FC236}">
                <a16:creationId xmlns:a16="http://schemas.microsoft.com/office/drawing/2014/main" id="{3D6FD931-5820-9D46-A928-B1A50CB20E05}"/>
              </a:ext>
            </a:extLst>
          </p:cNvPr>
          <p:cNvSpPr/>
          <p:nvPr/>
        </p:nvSpPr>
        <p:spPr>
          <a:xfrm>
            <a:off x="3131706" y="3365217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60370002">
            <a:extLst>
              <a:ext uri="{FF2B5EF4-FFF2-40B4-BE49-F238E27FC236}">
                <a16:creationId xmlns:a16="http://schemas.microsoft.com/office/drawing/2014/main" id="{4A3D0E1A-216F-FC4F-B27B-3FCE8A09E3CC}"/>
              </a:ext>
            </a:extLst>
          </p:cNvPr>
          <p:cNvSpPr/>
          <p:nvPr/>
        </p:nvSpPr>
        <p:spPr>
          <a:xfrm>
            <a:off x="13802838" y="3473871"/>
            <a:ext cx="298083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0B0C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60370002</a:t>
            </a:r>
          </a:p>
        </p:txBody>
      </p:sp>
      <p:sp>
        <p:nvSpPr>
          <p:cNvPr id="10" name="Oval">
            <a:extLst>
              <a:ext uri="{FF2B5EF4-FFF2-40B4-BE49-F238E27FC236}">
                <a16:creationId xmlns:a16="http://schemas.microsoft.com/office/drawing/2014/main" id="{AD22856E-D661-144C-BBD9-5E17A54ECB4C}"/>
              </a:ext>
            </a:extLst>
          </p:cNvPr>
          <p:cNvSpPr/>
          <p:nvPr/>
        </p:nvSpPr>
        <p:spPr>
          <a:xfrm>
            <a:off x="15039175" y="4821400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Oval">
            <a:extLst>
              <a:ext uri="{FF2B5EF4-FFF2-40B4-BE49-F238E27FC236}">
                <a16:creationId xmlns:a16="http://schemas.microsoft.com/office/drawing/2014/main" id="{831E4F5A-A1C1-5641-9BDD-1F4CA431B99A}"/>
              </a:ext>
            </a:extLst>
          </p:cNvPr>
          <p:cNvSpPr/>
          <p:nvPr/>
        </p:nvSpPr>
        <p:spPr>
          <a:xfrm>
            <a:off x="9530904" y="10319486"/>
            <a:ext cx="561944" cy="613848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Oval">
            <a:extLst>
              <a:ext uri="{FF2B5EF4-FFF2-40B4-BE49-F238E27FC236}">
                <a16:creationId xmlns:a16="http://schemas.microsoft.com/office/drawing/2014/main" id="{E0BCDCD9-2125-9843-94E0-C84B6BEBBE91}"/>
              </a:ext>
            </a:extLst>
          </p:cNvPr>
          <p:cNvSpPr/>
          <p:nvPr/>
        </p:nvSpPr>
        <p:spPr>
          <a:xfrm>
            <a:off x="9073472" y="6473835"/>
            <a:ext cx="561943" cy="613847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Oval">
            <a:extLst>
              <a:ext uri="{FF2B5EF4-FFF2-40B4-BE49-F238E27FC236}">
                <a16:creationId xmlns:a16="http://schemas.microsoft.com/office/drawing/2014/main" id="{EB56621B-0A2D-FF4D-8AC4-FFC2D57DB9A0}"/>
              </a:ext>
            </a:extLst>
          </p:cNvPr>
          <p:cNvSpPr/>
          <p:nvPr/>
        </p:nvSpPr>
        <p:spPr>
          <a:xfrm>
            <a:off x="17809564" y="4653483"/>
            <a:ext cx="704202" cy="655605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Oval">
            <a:extLst>
              <a:ext uri="{FF2B5EF4-FFF2-40B4-BE49-F238E27FC236}">
                <a16:creationId xmlns:a16="http://schemas.microsoft.com/office/drawing/2014/main" id="{DBC92A89-D86D-2A42-8642-A73E112FDAA9}"/>
              </a:ext>
            </a:extLst>
          </p:cNvPr>
          <p:cNvSpPr/>
          <p:nvPr/>
        </p:nvSpPr>
        <p:spPr>
          <a:xfrm>
            <a:off x="17827149" y="5771317"/>
            <a:ext cx="704202" cy="655605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F4C6D-6595-C042-A78C-E125CDC6FB64}"/>
              </a:ext>
            </a:extLst>
          </p:cNvPr>
          <p:cNvSpPr txBox="1"/>
          <p:nvPr/>
        </p:nvSpPr>
        <p:spPr>
          <a:xfrm>
            <a:off x="18648245" y="4378747"/>
            <a:ext cx="3715760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High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3A05C-C63D-E64A-8AE4-4B252A244EF6}"/>
              </a:ext>
            </a:extLst>
          </p:cNvPr>
          <p:cNvSpPr txBox="1"/>
          <p:nvPr/>
        </p:nvSpPr>
        <p:spPr>
          <a:xfrm>
            <a:off x="18648245" y="5576595"/>
            <a:ext cx="3483325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Large Rate</a:t>
            </a:r>
          </a:p>
        </p:txBody>
      </p:sp>
    </p:spTree>
    <p:extLst>
      <p:ext uri="{BB962C8B-B14F-4D97-AF65-F5344CB8AC3E}">
        <p14:creationId xmlns:p14="http://schemas.microsoft.com/office/powerpoint/2010/main" val="38711694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6D846-51A8-BB43-AAA6-8E909DEC6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6" r="16562"/>
          <a:stretch/>
        </p:blipFill>
        <p:spPr>
          <a:xfrm>
            <a:off x="2993215" y="3432516"/>
            <a:ext cx="17026128" cy="988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 60370002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Ozone ppb">
            <a:extLst>
              <a:ext uri="{FF2B5EF4-FFF2-40B4-BE49-F238E27FC236}">
                <a16:creationId xmlns:a16="http://schemas.microsoft.com/office/drawing/2014/main" id="{948D031F-F675-7749-9F9A-1545D0D067F3}"/>
              </a:ext>
            </a:extLst>
          </p:cNvPr>
          <p:cNvSpPr/>
          <p:nvPr/>
        </p:nvSpPr>
        <p:spPr>
          <a:xfrm rot="16200000">
            <a:off x="1292245" y="748224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8" name="Year">
            <a:extLst>
              <a:ext uri="{FF2B5EF4-FFF2-40B4-BE49-F238E27FC236}">
                <a16:creationId xmlns:a16="http://schemas.microsoft.com/office/drawing/2014/main" id="{0184738B-F68D-EC4A-9540-4774F8BC2F95}"/>
              </a:ext>
            </a:extLst>
          </p:cNvPr>
          <p:cNvSpPr/>
          <p:nvPr/>
        </p:nvSpPr>
        <p:spPr>
          <a:xfrm>
            <a:off x="10988240" y="12428921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006DD9-A728-264F-86D6-751ACE71FEC6}"/>
              </a:ext>
            </a:extLst>
          </p:cNvPr>
          <p:cNvSpPr txBox="1"/>
          <p:nvPr/>
        </p:nvSpPr>
        <p:spPr>
          <a:xfrm>
            <a:off x="19900003" y="3186217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Very </a:t>
            </a:r>
          </a:p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9FF75-A5AA-4A46-BAA0-5A8306F665E8}"/>
              </a:ext>
            </a:extLst>
          </p:cNvPr>
          <p:cNvSpPr txBox="1"/>
          <p:nvPr/>
        </p:nvSpPr>
        <p:spPr>
          <a:xfrm>
            <a:off x="19855119" y="6123144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BC77C-D394-6340-8016-190A115C5A63}"/>
              </a:ext>
            </a:extLst>
          </p:cNvPr>
          <p:cNvSpPr txBox="1"/>
          <p:nvPr/>
        </p:nvSpPr>
        <p:spPr>
          <a:xfrm>
            <a:off x="19900003" y="7297798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025748-C300-5B48-8A33-756D607C70B1}"/>
              </a:ext>
            </a:extLst>
          </p:cNvPr>
          <p:cNvSpPr txBox="1"/>
          <p:nvPr/>
        </p:nvSpPr>
        <p:spPr>
          <a:xfrm>
            <a:off x="19900003" y="4948490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</p:spTree>
    <p:extLst>
      <p:ext uri="{BB962C8B-B14F-4D97-AF65-F5344CB8AC3E}">
        <p14:creationId xmlns:p14="http://schemas.microsoft.com/office/powerpoint/2010/main" val="38749280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Screen Shot 2018-06-22 at 8.42.41 AM.png" descr="Screen Shot 2018-06-22 at 8.42.41 AM.png">
            <a:extLst>
              <a:ext uri="{FF2B5EF4-FFF2-40B4-BE49-F238E27FC236}">
                <a16:creationId xmlns:a16="http://schemas.microsoft.com/office/drawing/2014/main" id="{D4E3DEBD-5685-C44F-A427-C985E7DD7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7703" y="4373754"/>
            <a:ext cx="12199329" cy="8966735"/>
          </a:xfrm>
          <a:prstGeom prst="rect">
            <a:avLst/>
          </a:prstGeom>
          <a:ln w="12700">
            <a:miter lim="400000"/>
          </a:ln>
          <a:effectLst>
            <a:softEdge rad="1016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CA7277-91E7-5440-BCE9-CA9DA9649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4" y="4373754"/>
            <a:ext cx="8990071" cy="8990071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3481082" y="3330635"/>
            <a:ext cx="3354776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CityTree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83720B-0748-6B47-85A3-79565A9389E2}"/>
              </a:ext>
            </a:extLst>
          </p:cNvPr>
          <p:cNvSpPr txBox="1"/>
          <p:nvPr/>
        </p:nvSpPr>
        <p:spPr>
          <a:xfrm>
            <a:off x="13737358" y="3306155"/>
            <a:ext cx="7200020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CityTree Locations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E4FDDA-60A2-DC46-A0D0-3CFC45BE6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809" y="6295891"/>
            <a:ext cx="785959" cy="874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999717-DAC0-3B47-9F9D-32C01A67F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217" y="3395648"/>
            <a:ext cx="785959" cy="874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AA1FB4-5C7A-E44C-8F98-DE1AF4C46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467" y="4567056"/>
            <a:ext cx="785959" cy="8742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8CD968-8EBD-384B-BD26-7E2A6464D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272" y="8697715"/>
            <a:ext cx="785959" cy="8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98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664E4FE-F153-7346-873B-3455B7A3F6C5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2" r="16617"/>
          <a:stretch/>
        </p:blipFill>
        <p:spPr>
          <a:xfrm>
            <a:off x="2988483" y="3429000"/>
            <a:ext cx="17062704" cy="990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2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Site Trend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5" name="Ozone ppb">
            <a:extLst>
              <a:ext uri="{FF2B5EF4-FFF2-40B4-BE49-F238E27FC236}">
                <a16:creationId xmlns:a16="http://schemas.microsoft.com/office/drawing/2014/main" id="{9719A694-B7B6-0B45-8983-191C155DEDA1}"/>
              </a:ext>
            </a:extLst>
          </p:cNvPr>
          <p:cNvSpPr/>
          <p:nvPr/>
        </p:nvSpPr>
        <p:spPr>
          <a:xfrm rot="16200000">
            <a:off x="1305987" y="7479792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6" name="Year">
            <a:extLst>
              <a:ext uri="{FF2B5EF4-FFF2-40B4-BE49-F238E27FC236}">
                <a16:creationId xmlns:a16="http://schemas.microsoft.com/office/drawing/2014/main" id="{DCCD7C02-ED7E-D04E-9040-12BF25D2B31E}"/>
              </a:ext>
            </a:extLst>
          </p:cNvPr>
          <p:cNvSpPr/>
          <p:nvPr/>
        </p:nvSpPr>
        <p:spPr>
          <a:xfrm>
            <a:off x="11007771" y="12426696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F619C-895E-954A-8232-2A38626069F4}"/>
              </a:ext>
            </a:extLst>
          </p:cNvPr>
          <p:cNvSpPr txBox="1"/>
          <p:nvPr/>
        </p:nvSpPr>
        <p:spPr>
          <a:xfrm>
            <a:off x="19900691" y="3216476"/>
            <a:ext cx="2670602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Very </a:t>
            </a:r>
          </a:p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D8CAB-08E8-6F4B-8C60-C81F6A8D0FAE}"/>
              </a:ext>
            </a:extLst>
          </p:cNvPr>
          <p:cNvSpPr txBox="1"/>
          <p:nvPr/>
        </p:nvSpPr>
        <p:spPr>
          <a:xfrm>
            <a:off x="19855807" y="6123144"/>
            <a:ext cx="3573093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Sensitive Pop.</a:t>
            </a:r>
            <a:endParaRPr kumimoji="0" lang="en-US" sz="4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BB802-C15E-5749-898A-AA04CA6C9159}"/>
              </a:ext>
            </a:extLst>
          </p:cNvPr>
          <p:cNvSpPr txBox="1"/>
          <p:nvPr/>
        </p:nvSpPr>
        <p:spPr>
          <a:xfrm>
            <a:off x="19900691" y="7297798"/>
            <a:ext cx="2580834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Light"/>
              </a:rPr>
              <a:t>Moderate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A54C3-C0E0-DB46-A65C-664F54945422}"/>
              </a:ext>
            </a:extLst>
          </p:cNvPr>
          <p:cNvSpPr txBox="1"/>
          <p:nvPr/>
        </p:nvSpPr>
        <p:spPr>
          <a:xfrm>
            <a:off x="19900691" y="4906653"/>
            <a:ext cx="2670602" cy="882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4800" dirty="0">
                <a:latin typeface="Gill Sans" panose="020B0502020104020203" pitchFamily="34" charset="-79"/>
                <a:cs typeface="Gill Sans" panose="020B0502020104020203" pitchFamily="34" charset="-79"/>
              </a:rPr>
              <a:t>Unhealthy</a:t>
            </a:r>
          </a:p>
        </p:txBody>
      </p:sp>
    </p:spTree>
    <p:extLst>
      <p:ext uri="{BB962C8B-B14F-4D97-AF65-F5344CB8AC3E}">
        <p14:creationId xmlns:p14="http://schemas.microsoft.com/office/powerpoint/2010/main" val="153926025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165</Words>
  <Application>Microsoft Macintosh PowerPoint</Application>
  <PresentationFormat>Custom</PresentationFormat>
  <Paragraphs>67</Paragraphs>
  <Slides>19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Garamond</vt:lpstr>
      <vt:lpstr>Gill Sans</vt:lpstr>
      <vt:lpstr>Gill Sans Light</vt:lpstr>
      <vt:lpstr>Helvetica</vt:lpstr>
      <vt:lpstr>Helvetica Light</vt:lpstr>
      <vt:lpstr>Helvetica Neue</vt:lpstr>
      <vt:lpstr>White</vt:lpstr>
      <vt:lpstr>Decreasing Ozone in Los Angeles</vt:lpstr>
      <vt:lpstr>Hazards of Ozone</vt:lpstr>
      <vt:lpstr>Area Concerned</vt:lpstr>
      <vt:lpstr>Data</vt:lpstr>
      <vt:lpstr>Model Fit</vt:lpstr>
      <vt:lpstr>Sites of Interest</vt:lpstr>
      <vt:lpstr>Site 60370002</vt:lpstr>
      <vt:lpstr>Recommendations</vt:lpstr>
      <vt:lpstr>Projected Site Trend</vt:lpstr>
      <vt:lpstr>Next Steps</vt:lpstr>
      <vt:lpstr>Thank You!</vt:lpstr>
      <vt:lpstr>Projected L.A. Trend</vt:lpstr>
      <vt:lpstr>Ozone Change over Time</vt:lpstr>
      <vt:lpstr>Ozone Change over Time</vt:lpstr>
      <vt:lpstr>Model Fit Components</vt:lpstr>
      <vt:lpstr>Project Trend: 3 CityTrees</vt:lpstr>
      <vt:lpstr>Recommendations</vt:lpstr>
      <vt:lpstr>Projected Trend: Vertical Forest</vt:lpstr>
      <vt:lpstr>Projected Trend: Vertical Forest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Decreasing Ozone in Los Angeles</dc:title>
  <cp:lastModifiedBy>Deven Morris</cp:lastModifiedBy>
  <cp:revision>115</cp:revision>
  <dcterms:modified xsi:type="dcterms:W3CDTF">2018-06-30T16:35:52Z</dcterms:modified>
</cp:coreProperties>
</file>